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4" r:id="rId11"/>
    <p:sldId id="275" r:id="rId12"/>
    <p:sldId id="270" r:id="rId13"/>
    <p:sldId id="272" r:id="rId14"/>
    <p:sldId id="258" r:id="rId15"/>
    <p:sldId id="271" r:id="rId16"/>
    <p:sldId id="278" r:id="rId17"/>
    <p:sldId id="280" r:id="rId18"/>
    <p:sldId id="279" r:id="rId19"/>
    <p:sldId id="276" r:id="rId20"/>
    <p:sldId id="281" r:id="rId21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982" autoAdjust="0"/>
  </p:normalViewPr>
  <p:slideViewPr>
    <p:cSldViewPr>
      <p:cViewPr varScale="1">
        <p:scale>
          <a:sx n="68" d="100"/>
          <a:sy n="68" d="100"/>
        </p:scale>
        <p:origin x="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FC18-24F5-4E0D-A5CA-BF3C89239C0A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3477-F4AE-4642-9AE1-C21FEBD5D8FA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7702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3477-F4AE-4642-9AE1-C21FEBD5D8FA}" type="slidenum">
              <a:rPr lang="ro-RO" smtClean="0"/>
              <a:pPr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8798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03477-F4AE-4642-9AE1-C21FEBD5D8FA}" type="slidenum">
              <a:rPr lang="ro-RO" smtClean="0"/>
              <a:pPr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3420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D9C6A-BA27-4EA9-A398-E15FFFC8B5CF}" type="datetimeFigureOut">
              <a:rPr lang="ro-RO" smtClean="0"/>
              <a:pPr/>
              <a:t>05.04.2019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73E58-0DED-4F6A-91AC-BA54B92BBBDA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4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36.jpeg"/><Relationship Id="rId5" Type="http://schemas.openxmlformats.org/officeDocument/2006/relationships/image" Target="../media/image9.jpeg"/><Relationship Id="rId10" Type="http://schemas.openxmlformats.org/officeDocument/2006/relationships/image" Target="../media/image35.jpeg"/><Relationship Id="rId4" Type="http://schemas.openxmlformats.org/officeDocument/2006/relationships/image" Target="../media/image5.jpeg"/><Relationship Id="rId9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7.jpeg"/><Relationship Id="rId10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jpeg"/><Relationship Id="rId7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44824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o-RO" sz="4800" b="1" smtClean="0">
                <a:latin typeface="Times New Roman" pitchFamily="18" charset="0"/>
                <a:cs typeface="Times New Roman" pitchFamily="18" charset="0"/>
              </a:rPr>
              <a:t>ROLUL LAPTELUI ÎN DEZVOLTAREA ORGANISMULUI UMAN</a:t>
            </a:r>
            <a:endParaRPr lang="ro-RO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o-RO" dirty="0"/>
          </a:p>
        </p:txBody>
      </p:sp>
      <p:pic>
        <p:nvPicPr>
          <p:cNvPr id="1027" name="Picture 25" descr="tejtermekek_5449495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71446"/>
            <a:ext cx="6648739" cy="498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     </a:t>
            </a:r>
            <a:r>
              <a:rPr lang="hu-H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s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consumăm </a:t>
            </a:r>
            <a:b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lapte și produse lactate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514350" indent="-514350" algn="just">
              <a:buAutoNum type="arabicPeriod"/>
            </a:pP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 că acestea conțin calciu</a:t>
            </a:r>
          </a:p>
          <a:p>
            <a:pPr marL="514350" indent="-514350" algn="just"/>
            <a:r>
              <a:rPr lang="ro-RO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Calciul  determină sănătatea dinților. </a:t>
            </a:r>
            <a:endParaRPr lang="hu-H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46" descr="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564345"/>
            <a:ext cx="50405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http://t3.gstatic.com/images?q=tbn:ANd9GcRHm1gLKZC7pXih8nz9ukC9Zpggg1OFQPMLRm4U5QF0uoXbEZCtg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38982"/>
            <a:ext cx="3331603" cy="251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KapcsolÃ³dÃ³ kÃ©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569405"/>
            <a:ext cx="3995936" cy="2659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KÃ©ptalÃ¡lat a kÃ¶vetkezÅre: âlipsÄ de calciu insomnie copiiâ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7" y="332656"/>
            <a:ext cx="1547663" cy="93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KapcsolÃ³dÃ³ kÃ©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5" y="3219674"/>
            <a:ext cx="1872208" cy="270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     </a:t>
            </a:r>
            <a:r>
              <a:rPr lang="hu-H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s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consumăm </a:t>
            </a:r>
            <a:b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lapte și produse lactate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514350" indent="-514350" algn="just">
              <a:buAutoNum type="arabicPeriod"/>
            </a:pP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 că acestea conțin calciu</a:t>
            </a:r>
          </a:p>
          <a:p>
            <a:pPr marL="514350" indent="-514350" algn="just"/>
            <a:r>
              <a:rPr lang="ro-RO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Calciul </a:t>
            </a:r>
            <a:r>
              <a:rPr lang="pt-BR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asigură dezvoltarea sănătoasă</a:t>
            </a:r>
            <a:endParaRPr lang="ro-RO" sz="3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pt-BR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 creierului</a:t>
            </a:r>
            <a:r>
              <a:rPr lang="ro-RO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hu-HU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46" descr="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583917"/>
            <a:ext cx="50405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0"/>
            <a:ext cx="2123728" cy="141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KÃ©ptalÃ¡lat a kÃ¶vetkezÅre: âwhy is halthy the  milk calcium  ppt for kids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789040"/>
            <a:ext cx="1800200" cy="2026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kidsout.ro/wp-content/uploads/2016/06/Screen-Shot-2016-06-09-at-00.32.43-600x5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45327"/>
            <a:ext cx="3015208" cy="2512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6 alimente care contribuie la dezvoltarea creierului copilulu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6766" y="2564904"/>
            <a:ext cx="391723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     </a:t>
            </a:r>
            <a:r>
              <a:rPr lang="hu-H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s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consumăm </a:t>
            </a:r>
            <a:b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lapte și produse lactate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514350" indent="-514350"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Pentru că acestea conțin vitamina D </a:t>
            </a:r>
            <a:endParaRPr lang="ro-RO" sz="2800" i="1" dirty="0" smtClean="0">
              <a:solidFill>
                <a:srgbClr val="0070C0"/>
              </a:solidFill>
            </a:endParaRPr>
          </a:p>
          <a:p>
            <a:pPr marL="514350" indent="-514350" algn="just"/>
            <a:r>
              <a:rPr lang="vi-VN" b="1" i="1" dirty="0" smtClean="0">
                <a:solidFill>
                  <a:srgbClr val="0070C0"/>
                </a:solidFill>
                <a:latin typeface="+mj-lt"/>
              </a:rPr>
              <a:t>Vitamina D favorizează menținerea sănătății oaselor</a:t>
            </a:r>
            <a:r>
              <a:rPr lang="ro-RO" b="1" i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hu-HU" b="1" i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514350" indent="-514350"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46" descr="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470025"/>
            <a:ext cx="50405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KÃ©ptalÃ¡lat a kÃ¶vetkezÅre: â drink  milk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5648" y="2897560"/>
            <a:ext cx="316835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Essential food for Children&#10;â¢&#10;&#10;Calcium,&#10;Vitamins,&#10;&#10; 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501008"/>
            <a:ext cx="2847975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49" descr="https://player.slideplayer.hu/8/2182480/data/images/img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96952"/>
            <a:ext cx="3179844" cy="3566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KÃ©ptalÃ¡lat a kÃ¶vetkezÅre: âlipsa de calciu la copii oase fragileâ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0"/>
            <a:ext cx="2339752" cy="1343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     </a:t>
            </a:r>
            <a:r>
              <a:rPr lang="hu-H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s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consumăm </a:t>
            </a:r>
            <a:b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lapte și produse lactate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514350" indent="-514350"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Pentru că acestea ne dau energie 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 oase tari</a:t>
            </a: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i="1" dirty="0" smtClean="0">
              <a:solidFill>
                <a:srgbClr val="0070C0"/>
              </a:solidFill>
            </a:endParaRPr>
          </a:p>
          <a:p>
            <a:pPr marL="514350" indent="-514350" algn="just"/>
            <a:endParaRPr lang="hu-HU" sz="2800" i="1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marL="514350" indent="-514350"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46" descr="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8162" y="1568886"/>
            <a:ext cx="50405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0"/>
            <a:ext cx="2123728" cy="141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s://encrypted-tbn1.gstatic.com/images?q=tbn:ANd9GcSDOOv2hqO9ZJnz7YshmGuTizGgpFA5fhFVeW_3sFHjF8_-w1X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3" y="2137488"/>
            <a:ext cx="4459275" cy="431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KapcsolÃ³dÃ³ kÃ©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0454" y="5013176"/>
            <a:ext cx="205354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KapcsolÃ³dÃ³ kÃ©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2260" y="5013176"/>
            <a:ext cx="245658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KÃ©ptalÃ¡lat a kÃ¶vetkezÅre: âheroes drink  milkâ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060847"/>
            <a:ext cx="1800200" cy="234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KÃ©ptalÃ¡lat a kÃ¶vetkezÅre: âheroes drink  milkâ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132856"/>
            <a:ext cx="249783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     </a:t>
            </a:r>
            <a:r>
              <a:rPr lang="hu-H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s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consumăm </a:t>
            </a:r>
            <a:b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lapte și produse lactate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Pentru că sunt gustoase</a:t>
            </a: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Știați că …</a:t>
            </a:r>
            <a:endParaRPr lang="ro-RO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it-IT" dirty="0" smtClean="0"/>
              <a:t> </a:t>
            </a:r>
            <a:r>
              <a:rPr lang="ro-RO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mitologie laptele era hrana zeilor</a:t>
            </a:r>
            <a:r>
              <a:rPr lang="ro-RO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KÃ©ptalÃ¡lat a kÃ¶vetkezÅre: âa tej fogyasztÃ¡s elÅnyei gyerekeknekâ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708920"/>
            <a:ext cx="3744416" cy="249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46" descr="smile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72100" y="1498477"/>
            <a:ext cx="50405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0"/>
            <a:ext cx="2123728" cy="141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KÃ©ptalÃ¡lat a kÃ¶vetkezÅre: âwhy do we drink  milkâ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88840"/>
            <a:ext cx="3024336" cy="227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KÃ©ptalÃ¡lat a kÃ¶vetkezÅre: â drink  milkâ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9744" y="1916832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085184"/>
            <a:ext cx="2304256" cy="103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</a:t>
            </a:r>
            <a:r>
              <a:rPr lang="ro-RO" dirty="0" smtClean="0"/>
              <a:t>       </a:t>
            </a:r>
            <a:r>
              <a:rPr lang="ro-RO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Efectele lipsei de calciu asupra 				organismului uman.</a:t>
            </a:r>
            <a:endParaRPr lang="ro-RO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 în organism nu există destul </a:t>
            </a:r>
            <a:r>
              <a:rPr lang="ro-RO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calciu</a:t>
            </a:r>
            <a:r>
              <a:rPr lang="ro-RO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pot să apară mai multe simptome neplăcute:</a:t>
            </a: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30689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1.Insomnie </a:t>
            </a:r>
            <a:r>
              <a:rPr lang="ro-RO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nu ne odihnim bine pe timpul nopții</a:t>
            </a:r>
            <a:r>
              <a:rPr lang="ro-RO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3928" y="5517232"/>
            <a:ext cx="52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Oboseală, lipsă de energie,  sentiment de lene.</a:t>
            </a:r>
            <a:endParaRPr lang="ro-RO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KÃ©ptalÃ¡lat a kÃ¶vetkezÅre: âlipsÄ de calciu obosealÄâ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3958723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KÃ©ptalÃ¡lat a kÃ¶vetkezÅre: âinsomnie copii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389204"/>
            <a:ext cx="4042734" cy="226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KÃ©ptalÃ¡lat a kÃ¶vetkezÅre: âlipsa de calciu la copii oase fragile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0"/>
            <a:ext cx="1504578" cy="148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</a:t>
            </a:r>
            <a:r>
              <a:rPr lang="ro-RO" dirty="0" smtClean="0"/>
              <a:t>       </a:t>
            </a:r>
            <a:r>
              <a:rPr lang="ro-RO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Efectele lipsei de calciu asupra 				organismului uman.</a:t>
            </a:r>
            <a:endParaRPr lang="ro-RO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monitorulexpres.ro/arhiva_foto/2018/mari/calciu_20180109085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0"/>
            <a:ext cx="2123728" cy="14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494116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4.Reduce imunitatea - </a:t>
            </a:r>
            <a:r>
              <a:rPr lang="vi-VN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 urmare, te vei îmbolnăv</a:t>
            </a:r>
            <a:r>
              <a:rPr lang="ro-RO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vei răci, tu</a:t>
            </a:r>
            <a:r>
              <a:rPr lang="ro-RO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vi-VN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 şi strănuta mult mai des.</a:t>
            </a:r>
            <a:endParaRPr lang="ro-RO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348880"/>
            <a:ext cx="464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Apar dificultăți de învățare</a:t>
            </a:r>
            <a:endParaRPr lang="ro-RO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8" name="Picture 8" descr="KapcsolÃ³dÃ³ kÃ©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484784"/>
            <a:ext cx="4032448" cy="268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0" name="Picture 10" descr="KÃ©ptalÃ¡lat a kÃ¶vetkezÅre: âcopii tuÈesc lipsÄ calciu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180995"/>
            <a:ext cx="2880320" cy="3677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</a:t>
            </a:r>
            <a:r>
              <a:rPr lang="ro-RO" dirty="0" smtClean="0"/>
              <a:t>       </a:t>
            </a:r>
            <a:r>
              <a:rPr lang="ro-RO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Efectele lipsei de calciu asupra 				organismului uman.</a:t>
            </a:r>
            <a:endParaRPr lang="ro-RO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monitorulexpres.ro/arhiva_foto/2018/mari/calciu_20180109085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0"/>
            <a:ext cx="2123728" cy="14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5013176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6. În lipsa calciului unghiile devin mai fragile și se rup mai ușor.</a:t>
            </a:r>
            <a:endParaRPr lang="ro-RO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76872"/>
            <a:ext cx="5292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o-RO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În lipsa calciului apar durerile musculare, crampele și amorțirea membrelor. </a:t>
            </a:r>
            <a:endParaRPr lang="ro-RO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KÃ©ptalÃ¡lat a kÃ¶vetkezÅre: âlipsÄ calciu crampe musculare copii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1700808"/>
            <a:ext cx="3803546" cy="214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 descr="KÃ©ptalÃ¡lat a kÃ¶vetkezÅre: âlipsa de calciu la copii oase fragile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365104"/>
            <a:ext cx="3271248" cy="229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</a:t>
            </a:r>
            <a:r>
              <a:rPr lang="ro-RO" dirty="0" smtClean="0"/>
              <a:t>       </a:t>
            </a:r>
            <a:r>
              <a:rPr lang="ro-RO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Efectele lipsei de calciu asupra 				organismului uman.</a:t>
            </a:r>
            <a:endParaRPr lang="ro-RO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monitorulexpres.ro/arhiva_foto/2018/mari/calciu_20180109085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0"/>
            <a:ext cx="2123728" cy="14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27984" y="4869160"/>
            <a:ext cx="471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8.Dacă în organism nu este suficient calciu, </a:t>
            </a:r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oasele prezintă deformări și sunt fragile.</a:t>
            </a:r>
            <a:endParaRPr lang="ro-RO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76872"/>
            <a:ext cx="529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7. Lipsa de calciu afectează dezvoltarea armonioasă a organismului.</a:t>
            </a:r>
            <a:endParaRPr lang="ro-RO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www.cugetliber.ro/imagini/original/lipsadecalciu-1379871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484784"/>
            <a:ext cx="4139952" cy="2753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oa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87" y="3789040"/>
            <a:ext cx="453767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3" name="Picture 64" descr="Os normal si os cu osteoporoz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3789040"/>
            <a:ext cx="222766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</a:t>
            </a:r>
            <a:r>
              <a:rPr lang="ro-RO" dirty="0" smtClean="0"/>
              <a:t>       </a:t>
            </a:r>
            <a:r>
              <a:rPr lang="ro-RO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Efectele lipsei de calciu asupra 				organismului uman.</a:t>
            </a:r>
            <a:endParaRPr lang="ro-RO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hu-H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monitorulexpres.ro/arhiva_foto/2018/mari/calciu_20180109085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0"/>
            <a:ext cx="2123728" cy="1413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1916832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vi-VN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o-RO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atorită lipsei de calciu d</a:t>
            </a:r>
            <a:r>
              <a:rPr lang="vi-VN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inții au o nuanță gălbuie și apar adesea carii</a:t>
            </a:r>
            <a:r>
              <a:rPr lang="ro-RO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 descr="KÃ©ptalÃ¡lat a kÃ¶vetkezÅre: âlipsa de calciu carii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531139"/>
            <a:ext cx="3707904" cy="155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KÃ©ptalÃ¡lat a kÃ¶vetkezÅre: âlipsa de calciu dinÈi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4221087"/>
            <a:ext cx="3955367" cy="263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KapcsolÃ³dÃ³ kÃ©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058516"/>
            <a:ext cx="1872208" cy="214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031432" y="5157192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 copiii mici, deficitul de calciu poate duce la întârzierea apariției și creșterii dinților.</a:t>
            </a:r>
            <a:endParaRPr lang="ro-RO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1277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ro-RO" dirty="0" smtClean="0"/>
              <a:t> 		   </a:t>
            </a:r>
            <a:r>
              <a:rPr lang="ro-RO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hu-H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îngheață vara, </a:t>
            </a:r>
            <a:br>
              <a:rPr lang="hu-H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   Mai iute ca iarna?</a:t>
            </a:r>
            <a:r>
              <a:rPr lang="ro-RO" i="1" dirty="0" smtClean="0">
                <a:solidFill>
                  <a:srgbClr val="0070C0"/>
                </a:solidFill>
              </a:rPr>
              <a:t> </a:t>
            </a:r>
            <a:endParaRPr lang="ro-RO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ro-RO" dirty="0" smtClean="0"/>
              <a:t>	</a:t>
            </a:r>
            <a:r>
              <a:rPr lang="ro-RO" sz="3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Laptele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 unul dintre alimentele de bază pentru o nutriție corectă și sănătoasă. </a:t>
            </a:r>
          </a:p>
          <a:p>
            <a:pPr algn="just"/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În general,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 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noțiunea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35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lapte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înțelege </a:t>
            </a:r>
            <a:r>
              <a:rPr lang="ro-RO" sz="35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laptele de </a:t>
            </a:r>
            <a:r>
              <a:rPr lang="ro-RO" sz="35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vacă</a:t>
            </a:r>
            <a:r>
              <a:rPr lang="ro-RO" sz="3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 laptele provenit de la alte 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specii indicăm și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specia de la care provine, respeciv lapte de 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bivoliță,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lapte de oaie, de 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capră, </a:t>
            </a:r>
            <a:r>
              <a:rPr lang="ro-RO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ro-RO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Știați </a:t>
            </a: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 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o-RO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o-RO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vacă poate da până la 90 de pahare de lapte pe zi?</a:t>
            </a:r>
          </a:p>
          <a:p>
            <a:pPr algn="l"/>
            <a:endParaRPr lang="vi-VN" sz="3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0"/>
            <a:ext cx="1313384" cy="131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157192"/>
            <a:ext cx="2448272" cy="109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roduse</a:t>
            </a:r>
            <a:r>
              <a:rPr lang="ro-RO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 lactate </a:t>
            </a:r>
            <a:r>
              <a:rPr lang="it-IT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sunt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sănătoase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hr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nitoare </a:t>
            </a:r>
            <a:r>
              <a:rPr lang="ro-RO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it-IT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gustoase </a:t>
            </a:r>
            <a:r>
              <a:rPr lang="it-IT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 fiecare dintre noi.</a:t>
            </a:r>
            <a:endParaRPr lang="ro-RO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onsuma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c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mai mult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br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nz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lapte, sm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ca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it-IT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caval, iaurt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KapcsolÃ³dÃ³ kÃ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99" y="3212976"/>
            <a:ext cx="546071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6" descr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564904"/>
            <a:ext cx="809625" cy="80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7" name="Picture 46" descr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196752"/>
            <a:ext cx="809625" cy="80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hu-HU" dirty="0" smtClean="0"/>
              <a:t>	    	</a:t>
            </a:r>
            <a:r>
              <a:rPr lang="hu-H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 con</a:t>
            </a:r>
            <a:r>
              <a:rPr lang="ro-RO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ține laptele?</a:t>
            </a:r>
            <a:endParaRPr lang="ro-RO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Laptele</a:t>
            </a:r>
            <a:r>
              <a:rPr lang="it-IT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este un aliment </a:t>
            </a:r>
            <a:r>
              <a:rPr lang="ro-RO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foarte valoros care conține: </a:t>
            </a:r>
          </a:p>
          <a:p>
            <a:pPr algn="just">
              <a:buFont typeface="Wingdings" pitchFamily="2" charset="2"/>
              <a:buChar char="Ø"/>
            </a:pPr>
            <a:r>
              <a:rPr lang="ro-RO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o-RO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pă,</a:t>
            </a: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proteine, </a:t>
            </a:r>
            <a:endParaRPr lang="ro-RO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gr</a:t>
            </a:r>
            <a:r>
              <a:rPr lang="ro-RO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simi, </a:t>
            </a:r>
            <a:endParaRPr lang="ro-RO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glucide</a:t>
            </a:r>
            <a:r>
              <a:rPr lang="it-IT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o-RO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ubsta</a:t>
            </a:r>
            <a:r>
              <a:rPr lang="ro-RO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nț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 minerale</a:t>
            </a:r>
            <a:r>
              <a:rPr lang="ro-RO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itamine</a:t>
            </a:r>
            <a:r>
              <a:rPr lang="ro-RO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Știați că …</a:t>
            </a:r>
            <a:endParaRPr lang="ro-RO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Laptele este supranumit și “Sângele alb”?</a:t>
            </a:r>
            <a:endParaRPr lang="ro-RO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o-RO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13" descr="c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988840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373216"/>
            <a:ext cx="2160240" cy="96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hu-HU" dirty="0" smtClean="0"/>
              <a:t>	     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Laptele conține apă!</a:t>
            </a:r>
            <a:endParaRPr lang="ro-RO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endParaRPr lang="ro-RO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Laptele </a:t>
            </a:r>
            <a:r>
              <a:rPr lang="ro-RO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vacă </a:t>
            </a:r>
            <a:r>
              <a:rPr lang="ro-RO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un </a:t>
            </a: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conținut </a:t>
            </a:r>
            <a:r>
              <a:rPr lang="ro-RO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mediu </a:t>
            </a: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apă </a:t>
            </a:r>
            <a:r>
              <a:rPr lang="ro-RO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87,5</a:t>
            </a: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 evaporare parțială obținem  </a:t>
            </a:r>
            <a:r>
              <a:rPr lang="ro-RO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lapte concentrat.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 evaporare totală obținem  </a:t>
            </a:r>
            <a:r>
              <a:rPr lang="ro-RO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lapte praf</a:t>
            </a:r>
            <a:r>
              <a:rPr lang="ro-RO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o-RO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46" descr="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-54768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1" descr="50dc13bf736ebpoharvi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565149"/>
            <a:ext cx="3563888" cy="229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olloid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79534"/>
            <a:ext cx="5760107" cy="17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algn="l"/>
            <a:r>
              <a:rPr lang="hu-HU" smtClean="0"/>
              <a:t> </a:t>
            </a:r>
            <a:r>
              <a:rPr lang="hu-HU" b="1" i="1" smtClean="0">
                <a:latin typeface="Times New Roman" pitchFamily="18" charset="0"/>
                <a:cs typeface="Times New Roman" pitchFamily="18" charset="0"/>
              </a:rPr>
              <a:t>Laptele conține grăsime!</a:t>
            </a:r>
            <a:endParaRPr lang="ro-RO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9144000" cy="49411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Grăsimea f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urnizeaz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energie</a:t>
            </a:r>
            <a:r>
              <a:rPr lang="hu-H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 separarea grăsimii din lapte obținem  </a:t>
            </a:r>
            <a:r>
              <a:rPr lang="ro-RO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smântâna</a:t>
            </a:r>
            <a:r>
              <a:rPr lang="ro-RO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 baterea smântânii obținem </a:t>
            </a:r>
            <a:r>
              <a:rPr lang="ro-RO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untul.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2" descr="macska_tejet_isz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187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28" descr="C:\Documents and Settings\sanyi\My Documents\Aruism\tej\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2376264" cy="2836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KapcsolÃ³dÃ³ kÃ©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4824536" cy="268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hu-HU" dirty="0" smtClean="0"/>
              <a:t>	     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Laptele conține proteine!</a:t>
            </a:r>
            <a:endParaRPr lang="ro-RO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lvl="4" algn="just">
              <a:buFont typeface="Wingdings" pitchFamily="2" charset="2"/>
              <a:buChar char="v"/>
            </a:pPr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46" descr="smi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-54768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7" descr="undefin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710" y="1628800"/>
            <a:ext cx="406729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31840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60848"/>
            <a:ext cx="5220072" cy="403187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Proteine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reprezintă o sursă </a:t>
            </a:r>
            <a:endParaRPr lang="ro-R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de energie și ajută la repararea </a:t>
            </a:r>
            <a:endParaRPr lang="ro-R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țesutului muscular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o-R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Sunt ușor de digerat.</a:t>
            </a:r>
          </a:p>
          <a:p>
            <a:pPr algn="just"/>
            <a:endParaRPr lang="ro-RO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Reglează digestia și cresc </a:t>
            </a:r>
          </a:p>
          <a:p>
            <a:pPr algn="just"/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imunitatea.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4784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hu-HU" dirty="0" smtClean="0"/>
              <a:t>	     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Laptele conține glucide!</a:t>
            </a:r>
            <a:endParaRPr lang="ro-RO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84784"/>
            <a:ext cx="9144000" cy="5373216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o-RO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46" descr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-54768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1484784"/>
            <a:ext cx="6012160" cy="470898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”Zahărul” din lapte se numește  </a:t>
            </a:r>
            <a:r>
              <a:rPr lang="ro-RO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lactoză</a:t>
            </a:r>
            <a:r>
              <a:rPr lang="ro-RO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care imprimă laptelui gustul dulceag.</a:t>
            </a:r>
          </a:p>
          <a:p>
            <a:pPr algn="just"/>
            <a:endParaRPr lang="ro-RO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Dacă lăsăm laptele la temperatura camerei, după un timp devine acru, datorită transformării lactozei în acid lactic. Acest proces este folosit pentru obținerea produselor </a:t>
            </a:r>
            <a:r>
              <a:rPr lang="ro-RO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lactate ca: iaurt, chefir, lapte bătut etc.</a:t>
            </a:r>
          </a:p>
        </p:txBody>
      </p:sp>
      <p:pic>
        <p:nvPicPr>
          <p:cNvPr id="5124" name="Picture 4" descr="KÃ©ptalÃ¡lat a kÃ¶vetkezÅre: âsavanyÃ­tott tejtermÃ©kekâ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492895"/>
            <a:ext cx="3131840" cy="3259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 algn="l"/>
            <a:r>
              <a:rPr lang="hu-HU" dirty="0" smtClean="0"/>
              <a:t>	      </a:t>
            </a:r>
            <a:r>
              <a:rPr lang="hu-HU" b="1" i="1" dirty="0" smtClean="0">
                <a:latin typeface="Times New Roman" pitchFamily="18" charset="0"/>
                <a:cs typeface="Times New Roman" pitchFamily="18" charset="0"/>
              </a:rPr>
              <a:t>Laptele conține vitamine!</a:t>
            </a:r>
            <a:endParaRPr lang="ro-RO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28800"/>
            <a:ext cx="9144000" cy="5229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Laptele conține practic toate vitaminele importante pentru om:</a:t>
            </a:r>
            <a:r>
              <a:rPr lang="vi-VN" dirty="0" smtClean="0"/>
              <a:t> </a:t>
            </a:r>
            <a:r>
              <a:rPr lang="vi-VN" dirty="0" smtClean="0">
                <a:solidFill>
                  <a:schemeClr val="tx1"/>
                </a:solidFill>
              </a:rPr>
              <a:t>B1, B2, B12</a:t>
            </a:r>
            <a:r>
              <a:rPr lang="ro-RO" dirty="0" smtClean="0">
                <a:solidFill>
                  <a:schemeClr val="tx1"/>
                </a:solidFill>
              </a:rPr>
              <a:t>,</a:t>
            </a:r>
            <a:r>
              <a:rPr lang="vi-VN" dirty="0" smtClean="0">
                <a:solidFill>
                  <a:schemeClr val="tx1"/>
                </a:solidFill>
              </a:rPr>
              <a:t> C</a:t>
            </a:r>
            <a:r>
              <a:rPr lang="ro-RO" dirty="0" smtClean="0">
                <a:solidFill>
                  <a:schemeClr val="tx1"/>
                </a:solidFill>
              </a:rPr>
              <a:t>, </a:t>
            </a:r>
            <a:r>
              <a:rPr lang="vi-VN" dirty="0" smtClean="0">
                <a:solidFill>
                  <a:schemeClr val="tx1"/>
                </a:solidFill>
              </a:rPr>
              <a:t>A, D</a:t>
            </a:r>
            <a:r>
              <a:rPr lang="ro-RO" dirty="0" smtClean="0">
                <a:solidFill>
                  <a:schemeClr val="tx1"/>
                </a:solidFill>
              </a:rPr>
              <a:t>,</a:t>
            </a:r>
            <a:r>
              <a:rPr lang="vi-VN" dirty="0" smtClean="0">
                <a:solidFill>
                  <a:schemeClr val="tx1"/>
                </a:solidFill>
              </a:rPr>
              <a:t> E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și K.</a:t>
            </a:r>
          </a:p>
        </p:txBody>
      </p:sp>
      <p:pic>
        <p:nvPicPr>
          <p:cNvPr id="18434" name="Picture 46" descr="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54768"/>
            <a:ext cx="1619672" cy="161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10" descr="images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924943"/>
            <a:ext cx="6530060" cy="371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hu-HU" dirty="0" smtClean="0"/>
              <a:t>	     </a:t>
            </a:r>
            <a:r>
              <a:rPr lang="hu-H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ce s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 consumăm </a:t>
            </a:r>
            <a:b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lapte și produse lactate</a:t>
            </a:r>
            <a:r>
              <a:rPr lang="ro-RO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marL="514350" indent="-514350" algn="just">
              <a:buAutoNum type="arabicPeriod"/>
            </a:pPr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 că acestea conțin calciu</a:t>
            </a:r>
          </a:p>
          <a:p>
            <a:pPr marL="514350" indent="-514350" algn="just"/>
            <a:r>
              <a:rPr lang="ro-RO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Calciul contribuie la dezvoltarea și</a:t>
            </a:r>
          </a:p>
          <a:p>
            <a:pPr marL="514350" indent="-514350" algn="just"/>
            <a:r>
              <a:rPr lang="ro-RO" sz="4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întărirea oaselor. </a:t>
            </a:r>
            <a:endParaRPr lang="hu-HU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Picture 43" descr="https://player.slideplayer.hu/8/2182448/data/images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46" descr="smile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6489" y="1498477"/>
            <a:ext cx="50405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0"/>
            <a:ext cx="2123728" cy="141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KÃ©ptalÃ¡lat a kÃ¶vetkezÅre: âwhy is halthy the  milk calcium  ppt for kidsâ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356992"/>
            <a:ext cx="2311971" cy="260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40" descr="E:\Eszter\AnatÃ³mia\cson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90637"/>
            <a:ext cx="2376264" cy="326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KÃ©ptalÃ¡lat a kÃ¶vetkezÅre: âwhy is healthy the milkâ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3035" y="2708920"/>
            <a:ext cx="415096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7906</TotalTime>
  <Words>364</Words>
  <Application>Microsoft Office PowerPoint</Application>
  <PresentationFormat>On-screen Show (4:3)</PresentationFormat>
  <Paragraphs>124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Office Theme</vt:lpstr>
      <vt:lpstr>ROLUL LAPTELUI ÎN DEZVOLTAREA ORGANISMULUI UMAN</vt:lpstr>
      <vt:lpstr>      Ce îngheață vara,       Mai iute ca iarna? </vt:lpstr>
      <vt:lpstr>      Ce conține laptele?</vt:lpstr>
      <vt:lpstr>       Laptele conține apă!</vt:lpstr>
      <vt:lpstr> Laptele conține grăsime!</vt:lpstr>
      <vt:lpstr>       Laptele conține proteine!</vt:lpstr>
      <vt:lpstr>       Laptele conține glucide!</vt:lpstr>
      <vt:lpstr>       Laptele conține vitamine!</vt:lpstr>
      <vt:lpstr>      De ce să consumăm             lapte și produse lactate?</vt:lpstr>
      <vt:lpstr>      De ce să consumăm             lapte și produse lactate?</vt:lpstr>
      <vt:lpstr>      De ce să consumăm             lapte și produse lactate?</vt:lpstr>
      <vt:lpstr>      De ce să consumăm             lapte și produse lactate?</vt:lpstr>
      <vt:lpstr>      De ce să consumăm             lapte și produse lactate?</vt:lpstr>
      <vt:lpstr>      De ce să consumăm             lapte și produse lactate?</vt:lpstr>
      <vt:lpstr>        Efectele lipsei de calciu asupra     organismului uman.</vt:lpstr>
      <vt:lpstr>        Efectele lipsei de calciu asupra     organismului uman.</vt:lpstr>
      <vt:lpstr>        Efectele lipsei de calciu asupra     organismului uman.</vt:lpstr>
      <vt:lpstr>        Efectele lipsei de calciu asupra     organismului uman.</vt:lpstr>
      <vt:lpstr>        Efectele lipsei de calciu asupra     organismului uman.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Beneficiile laptelui și a produselor lactate</dc:title>
  <dc:creator>Compaq</dc:creator>
  <cp:lastModifiedBy>Lili</cp:lastModifiedBy>
  <cp:revision>250</cp:revision>
  <dcterms:created xsi:type="dcterms:W3CDTF">2019-01-04T22:38:43Z</dcterms:created>
  <dcterms:modified xsi:type="dcterms:W3CDTF">2019-04-05T11:04:24Z</dcterms:modified>
</cp:coreProperties>
</file>